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7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50" d="100"/>
          <a:sy n="50" d="100"/>
        </p:scale>
        <p:origin x="402" y="13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66783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581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0108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45167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019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8672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8383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3854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902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246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061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360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966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830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1145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67626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529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694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9793288" cy="2509213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Exponential Decay and Growth Review Pre Lesson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97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838437511"/>
              </p:ext>
            </p:extLst>
          </p:nvPr>
        </p:nvGraphicFramePr>
        <p:xfrm>
          <a:off x="1066800" y="2576513"/>
          <a:ext cx="10306050" cy="3024520"/>
        </p:xfrm>
        <a:graphic>
          <a:graphicData uri="http://schemas.openxmlformats.org/drawingml/2006/table">
            <a:tbl>
              <a:tblPr/>
              <a:tblGrid>
                <a:gridCol w="1714500"/>
                <a:gridCol w="1790700"/>
                <a:gridCol w="1238250"/>
                <a:gridCol w="2019300"/>
                <a:gridCol w="3543300"/>
              </a:tblGrid>
              <a:tr h="227111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  <a:t>Time</a:t>
                      </a:r>
                      <a:endParaRPr lang="en-US" sz="2400" dirty="0"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12305" marR="12305" marT="12305" marB="1230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  <a:t>What you ate or drank</a:t>
                      </a:r>
                      <a:endParaRPr lang="en-US" sz="2400"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12305" marR="12305" marT="12305" marB="1230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  <a:t>Amount</a:t>
                      </a:r>
                      <a:endParaRPr lang="en-US" sz="2400"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12305" marR="12305" marT="12305" marB="1230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  <a:t>Caffeine Content (mg)</a:t>
                      </a:r>
                      <a:endParaRPr lang="en-US" sz="2400"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12305" marR="12305" marT="12305" marB="1230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  <a:t>How were you feeling before and after?</a:t>
                      </a:r>
                      <a:endParaRPr lang="en-US" sz="2400"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12305" marR="12305" marT="12305" marB="1230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86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  <a:t>12:00 am</a:t>
                      </a:r>
                      <a:endParaRPr lang="en-US" sz="2400" dirty="0"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12305" marR="12305" marT="12305" marB="1230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400">
                          <a:effectLst/>
                          <a:latin typeface="Comic Sans MS" panose="030F0702030302020204" pitchFamily="66" charset="0"/>
                        </a:rPr>
                        <a:t/>
                      </a:r>
                      <a:br>
                        <a:rPr lang="en-US" sz="2400">
                          <a:effectLst/>
                          <a:latin typeface="Comic Sans MS" panose="030F0702030302020204" pitchFamily="66" charset="0"/>
                        </a:rPr>
                      </a:br>
                      <a:endParaRPr lang="en-US" sz="2400"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12305" marR="12305" marT="12305" marB="1230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400">
                          <a:effectLst/>
                          <a:latin typeface="Comic Sans MS" panose="030F0702030302020204" pitchFamily="66" charset="0"/>
                        </a:rPr>
                        <a:t/>
                      </a:r>
                      <a:br>
                        <a:rPr lang="en-US" sz="2400">
                          <a:effectLst/>
                          <a:latin typeface="Comic Sans MS" panose="030F0702030302020204" pitchFamily="66" charset="0"/>
                        </a:rPr>
                      </a:br>
                      <a:endParaRPr lang="en-US" sz="2400"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12305" marR="12305" marT="12305" marB="1230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400" dirty="0">
                          <a:effectLst/>
                          <a:latin typeface="Comic Sans MS" panose="030F0702030302020204" pitchFamily="66" charset="0"/>
                        </a:rPr>
                        <a:t/>
                      </a:r>
                      <a:br>
                        <a:rPr lang="en-US" sz="2400" dirty="0">
                          <a:effectLst/>
                          <a:latin typeface="Comic Sans MS" panose="030F0702030302020204" pitchFamily="66" charset="0"/>
                        </a:rPr>
                      </a:br>
                      <a:endParaRPr lang="en-US" sz="2400" dirty="0"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12305" marR="12305" marT="12305" marB="1230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400" dirty="0">
                          <a:effectLst/>
                          <a:latin typeface="Comic Sans MS" panose="030F0702030302020204" pitchFamily="66" charset="0"/>
                        </a:rPr>
                        <a:t/>
                      </a:r>
                      <a:br>
                        <a:rPr lang="en-US" sz="2400" dirty="0">
                          <a:effectLst/>
                          <a:latin typeface="Comic Sans MS" panose="030F0702030302020204" pitchFamily="66" charset="0"/>
                        </a:rPr>
                      </a:br>
                      <a:endParaRPr lang="en-US" sz="2400" dirty="0"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12305" marR="12305" marT="12305" marB="1230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127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  <a:t>1:00 am</a:t>
                      </a:r>
                      <a:endParaRPr lang="en-US" sz="2400" dirty="0"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12305" marR="12305" marT="12305" marB="1230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400">
                          <a:effectLst/>
                          <a:latin typeface="Comic Sans MS" panose="030F0702030302020204" pitchFamily="66" charset="0"/>
                        </a:rPr>
                        <a:t/>
                      </a:r>
                      <a:br>
                        <a:rPr lang="en-US" sz="2400">
                          <a:effectLst/>
                          <a:latin typeface="Comic Sans MS" panose="030F0702030302020204" pitchFamily="66" charset="0"/>
                        </a:rPr>
                      </a:br>
                      <a:endParaRPr lang="en-US" sz="2400"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12305" marR="12305" marT="12305" marB="1230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400">
                          <a:effectLst/>
                          <a:latin typeface="Comic Sans MS" panose="030F0702030302020204" pitchFamily="66" charset="0"/>
                        </a:rPr>
                        <a:t/>
                      </a:r>
                      <a:br>
                        <a:rPr lang="en-US" sz="2400">
                          <a:effectLst/>
                          <a:latin typeface="Comic Sans MS" panose="030F0702030302020204" pitchFamily="66" charset="0"/>
                        </a:rPr>
                      </a:br>
                      <a:endParaRPr lang="en-US" sz="2400"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12305" marR="12305" marT="12305" marB="1230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400">
                          <a:effectLst/>
                          <a:latin typeface="Comic Sans MS" panose="030F0702030302020204" pitchFamily="66" charset="0"/>
                        </a:rPr>
                        <a:t/>
                      </a:r>
                      <a:br>
                        <a:rPr lang="en-US" sz="2400">
                          <a:effectLst/>
                          <a:latin typeface="Comic Sans MS" panose="030F0702030302020204" pitchFamily="66" charset="0"/>
                        </a:rPr>
                      </a:br>
                      <a:endParaRPr lang="en-US" sz="2400"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12305" marR="12305" marT="12305" marB="1230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400">
                          <a:effectLst/>
                          <a:latin typeface="Comic Sans MS" panose="030F0702030302020204" pitchFamily="66" charset="0"/>
                        </a:rPr>
                        <a:t/>
                      </a:r>
                      <a:br>
                        <a:rPr lang="en-US" sz="2400">
                          <a:effectLst/>
                          <a:latin typeface="Comic Sans MS" panose="030F0702030302020204" pitchFamily="66" charset="0"/>
                        </a:rPr>
                      </a:br>
                      <a:endParaRPr lang="en-US" sz="2400"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12305" marR="12305" marT="12305" marB="1230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86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  <a:t>2:00 am</a:t>
                      </a:r>
                      <a:endParaRPr lang="en-US" sz="2400" dirty="0"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12305" marR="12305" marT="12305" marB="1230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400" dirty="0">
                          <a:effectLst/>
                          <a:latin typeface="Comic Sans MS" panose="030F0702030302020204" pitchFamily="66" charset="0"/>
                        </a:rPr>
                        <a:t/>
                      </a:r>
                      <a:br>
                        <a:rPr lang="en-US" sz="2400" dirty="0">
                          <a:effectLst/>
                          <a:latin typeface="Comic Sans MS" panose="030F0702030302020204" pitchFamily="66" charset="0"/>
                        </a:rPr>
                      </a:br>
                      <a:endParaRPr lang="en-US" sz="2400" dirty="0"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12305" marR="12305" marT="12305" marB="1230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400">
                          <a:effectLst/>
                          <a:latin typeface="Comic Sans MS" panose="030F0702030302020204" pitchFamily="66" charset="0"/>
                        </a:rPr>
                        <a:t/>
                      </a:r>
                      <a:br>
                        <a:rPr lang="en-US" sz="2400">
                          <a:effectLst/>
                          <a:latin typeface="Comic Sans MS" panose="030F0702030302020204" pitchFamily="66" charset="0"/>
                        </a:rPr>
                      </a:br>
                      <a:endParaRPr lang="en-US" sz="2400"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12305" marR="12305" marT="12305" marB="1230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400">
                          <a:effectLst/>
                          <a:latin typeface="Comic Sans MS" panose="030F0702030302020204" pitchFamily="66" charset="0"/>
                        </a:rPr>
                        <a:t/>
                      </a:r>
                      <a:br>
                        <a:rPr lang="en-US" sz="2400">
                          <a:effectLst/>
                          <a:latin typeface="Comic Sans MS" panose="030F0702030302020204" pitchFamily="66" charset="0"/>
                        </a:rPr>
                      </a:br>
                      <a:endParaRPr lang="en-US" sz="2400"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12305" marR="12305" marT="12305" marB="1230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400" dirty="0">
                          <a:effectLst/>
                          <a:latin typeface="Comic Sans MS" panose="030F0702030302020204" pitchFamily="66" charset="0"/>
                        </a:rPr>
                        <a:t/>
                      </a:r>
                      <a:br>
                        <a:rPr lang="en-US" sz="2400" dirty="0">
                          <a:effectLst/>
                          <a:latin typeface="Comic Sans MS" panose="030F0702030302020204" pitchFamily="66" charset="0"/>
                        </a:rPr>
                      </a:br>
                      <a:endParaRPr lang="en-US" sz="2400" dirty="0"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12305" marR="12305" marT="12305" marB="1230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00100" y="422315"/>
            <a:ext cx="10058400" cy="2369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You need to keep a log of someone’s caffeine intake for 24 hours.  Your log needs to have at least 3 entries. You can keep track of your, a family member’s, a friend’s or Ms. Ordway’s intake.  </a:t>
            </a:r>
            <a:endParaRPr kumimoji="0" lang="en-US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81997" y="5601033"/>
            <a:ext cx="10182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Etc.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 </a:t>
            </a: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47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799" y="0"/>
            <a:ext cx="10364451" cy="1596177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Fill in the individual survey</a:t>
            </a:r>
            <a:br>
              <a:rPr lang="en-US" dirty="0" smtClean="0">
                <a:latin typeface="Comic Sans MS" panose="030F0702030302020204" pitchFamily="66" charset="0"/>
              </a:rPr>
            </a:br>
            <a:endParaRPr lang="en-US" sz="2400" cap="none" dirty="0">
              <a:latin typeface="Comic Sans MS" panose="030F0702030302020204" pitchFamily="66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0545006"/>
              </p:ext>
            </p:extLst>
          </p:nvPr>
        </p:nvGraphicFramePr>
        <p:xfrm>
          <a:off x="1314449" y="1176855"/>
          <a:ext cx="9963149" cy="4471327"/>
        </p:xfrm>
        <a:graphic>
          <a:graphicData uri="http://schemas.openxmlformats.org/drawingml/2006/table">
            <a:tbl>
              <a:tblPr/>
              <a:tblGrid>
                <a:gridCol w="612393"/>
                <a:gridCol w="6264656"/>
                <a:gridCol w="3086100"/>
              </a:tblGrid>
              <a:tr h="683735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  <a:t>1.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61969" marR="61969" marT="61969" marB="6196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  <a:t>How would you rate your caffeine intake?</a:t>
                      </a:r>
                      <a:endParaRPr lang="en-US" sz="2400"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61969" marR="61969" marT="61969" marB="6196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  <a:t>0   1   2   3   4   5</a:t>
                      </a:r>
                      <a:endParaRPr lang="en-US" sz="2400" dirty="0"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61969" marR="61969" marT="61969" marB="6196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3735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  <a:t>2.</a:t>
                      </a:r>
                      <a:endParaRPr lang="en-US" sz="2800"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61969" marR="61969" marT="61969" marB="6196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  <a:t>Do you find caffeine greatly affects your sleep?</a:t>
                      </a:r>
                      <a:endParaRPr lang="en-US" sz="2400" dirty="0"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61969" marR="61969" marT="61969" marB="6196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  <a:t>0   1   2   3   4   5</a:t>
                      </a:r>
                      <a:endParaRPr lang="en-US" sz="2400" dirty="0"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61969" marR="61969" marT="61969" marB="6196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3735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  <a:t>3.</a:t>
                      </a:r>
                      <a:endParaRPr lang="en-US" sz="2800"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61969" marR="61969" marT="61969" marB="6196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  <a:t>To what extent does caffeine affect your mood?</a:t>
                      </a:r>
                      <a:endParaRPr lang="en-US" sz="2400" dirty="0"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61969" marR="61969" marT="61969" marB="6196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  <a:t>0   1   2   3   4   5</a:t>
                      </a:r>
                      <a:endParaRPr lang="en-US" sz="2400" dirty="0"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61969" marR="61969" marT="61969" marB="6196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9615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  <a:t>4.</a:t>
                      </a:r>
                      <a:endParaRPr lang="en-US" sz="2800"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61969" marR="61969" marT="61969" marB="6196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  <a:t>To what extent does caffeine affect you physically? (e.g., heart rate, jitteriness, acidic stomach pains)?</a:t>
                      </a:r>
                      <a:endParaRPr lang="en-US" sz="2400"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61969" marR="61969" marT="61969" marB="6196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  <a:t>0   1   2   3   4   5</a:t>
                      </a:r>
                      <a:endParaRPr lang="en-US" sz="2400" dirty="0"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61969" marR="61969" marT="61969" marB="6196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3735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  <a:t>5.</a:t>
                      </a:r>
                      <a:endParaRPr lang="en-US" sz="2800" dirty="0"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61969" marR="61969" marT="61969" marB="6196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  <a:t>How does your caffeine intake compare to that of your family and/or friends?</a:t>
                      </a:r>
                      <a:endParaRPr lang="en-US" sz="2400" dirty="0"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61969" marR="61969" marT="61969" marB="6196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  <a:t>0   1   2   3   4   5</a:t>
                      </a:r>
                      <a:endParaRPr lang="en-US" sz="2400" dirty="0"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61969" marR="61969" marT="61969" marB="61969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195513" y="2335301"/>
            <a:ext cx="17086132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”               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769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943583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Piecewise functions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285375" y="1319615"/>
            <a:ext cx="10916276" cy="3424107"/>
          </a:xfrm>
        </p:spPr>
        <p:txBody>
          <a:bodyPr>
            <a:normAutofit/>
          </a:bodyPr>
          <a:lstStyle/>
          <a:p>
            <a:r>
              <a:rPr lang="en-US" sz="3200" cap="none" dirty="0" smtClean="0">
                <a:latin typeface="Comic Sans MS" panose="030F0702030302020204" pitchFamily="66" charset="0"/>
              </a:rPr>
              <a:t>Read and answer questions completely</a:t>
            </a:r>
            <a:endParaRPr lang="en-US" sz="3200" cap="none" dirty="0">
              <a:latin typeface="Comic Sans MS" panose="030F0702030302020204" pitchFamily="66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375" y="2126752"/>
            <a:ext cx="7847952" cy="3318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58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Droplet-MSD</Template>
  <TotalTime>84</TotalTime>
  <Words>137</Words>
  <Application>Microsoft Office PowerPoint</Application>
  <PresentationFormat>Widescreen</PresentationFormat>
  <Paragraphs>44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Comic Sans MS</vt:lpstr>
      <vt:lpstr>Tw Cen MT</vt:lpstr>
      <vt:lpstr>Droplet</vt:lpstr>
      <vt:lpstr>Exponential Decay and Growth Review Pre Lesson</vt:lpstr>
      <vt:lpstr>PowerPoint Presentation</vt:lpstr>
      <vt:lpstr>Fill in the individual survey </vt:lpstr>
      <vt:lpstr>Piecewise functions</vt:lpstr>
    </vt:vector>
  </TitlesOfParts>
  <Company>Mukilteo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Exponential Decay and Growth Review</dc:title>
  <dc:creator>Ordway Sondra E.</dc:creator>
  <cp:lastModifiedBy>Ordway Sondra E.</cp:lastModifiedBy>
  <cp:revision>8</cp:revision>
  <dcterms:created xsi:type="dcterms:W3CDTF">2016-05-30T15:27:05Z</dcterms:created>
  <dcterms:modified xsi:type="dcterms:W3CDTF">2016-05-30T16:51:56Z</dcterms:modified>
</cp:coreProperties>
</file>